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0" r:id="rId2"/>
    <p:sldId id="257" r:id="rId3"/>
    <p:sldId id="291" r:id="rId4"/>
    <p:sldId id="256" r:id="rId5"/>
    <p:sldId id="261" r:id="rId6"/>
    <p:sldId id="264" r:id="rId7"/>
    <p:sldId id="258" r:id="rId8"/>
    <p:sldId id="259" r:id="rId9"/>
    <p:sldId id="263" r:id="rId10"/>
    <p:sldId id="262" r:id="rId11"/>
    <p:sldId id="284" r:id="rId12"/>
    <p:sldId id="285" r:id="rId13"/>
    <p:sldId id="300" r:id="rId14"/>
    <p:sldId id="304" r:id="rId15"/>
    <p:sldId id="269" r:id="rId16"/>
    <p:sldId id="270" r:id="rId17"/>
    <p:sldId id="282" r:id="rId18"/>
    <p:sldId id="267" r:id="rId19"/>
    <p:sldId id="268" r:id="rId20"/>
    <p:sldId id="286" r:id="rId21"/>
    <p:sldId id="301" r:id="rId22"/>
    <p:sldId id="271" r:id="rId23"/>
    <p:sldId id="275" r:id="rId24"/>
    <p:sldId id="276" r:id="rId25"/>
    <p:sldId id="265" r:id="rId26"/>
    <p:sldId id="266" r:id="rId27"/>
    <p:sldId id="272" r:id="rId28"/>
    <p:sldId id="273" r:id="rId29"/>
    <p:sldId id="274" r:id="rId30"/>
    <p:sldId id="277" r:id="rId31"/>
    <p:sldId id="278" r:id="rId32"/>
    <p:sldId id="279" r:id="rId33"/>
    <p:sldId id="280" r:id="rId34"/>
    <p:sldId id="287" r:id="rId35"/>
    <p:sldId id="288" r:id="rId36"/>
    <p:sldId id="281" r:id="rId37"/>
    <p:sldId id="292" r:id="rId38"/>
    <p:sldId id="293" r:id="rId39"/>
    <p:sldId id="294" r:id="rId40"/>
    <p:sldId id="295" r:id="rId41"/>
    <p:sldId id="296" r:id="rId42"/>
    <p:sldId id="305" r:id="rId43"/>
    <p:sldId id="297" r:id="rId44"/>
    <p:sldId id="298" r:id="rId45"/>
    <p:sldId id="299" r:id="rId46"/>
    <p:sldId id="302" r:id="rId47"/>
    <p:sldId id="303" r:id="rId48"/>
    <p:sldId id="289" r:id="rId49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2" autoAdjust="0"/>
    <p:restoredTop sz="94660"/>
  </p:normalViewPr>
  <p:slideViewPr>
    <p:cSldViewPr snapToGrid="0">
      <p:cViewPr varScale="1">
        <p:scale>
          <a:sx n="69" d="100"/>
          <a:sy n="69" d="100"/>
        </p:scale>
        <p:origin x="7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30.png>
</file>

<file path=ppt/media/image33.png>
</file>

<file path=ppt/media/image34.png>
</file>

<file path=ppt/media/image35.png>
</file>

<file path=ppt/media/image39.png>
</file>

<file path=ppt/media/image41.png>
</file>

<file path=ppt/media/image52.png>
</file>

<file path=ppt/media/image53.png>
</file>

<file path=ppt/media/image54.png>
</file>

<file path=ppt/media/image6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08DA7-CD1B-4065-82F8-46A677770A9E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9C1CB-DFE4-46CB-A1D6-972665560F6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318255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08DA7-CD1B-4065-82F8-46A677770A9E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9C1CB-DFE4-46CB-A1D6-972665560F6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875025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08DA7-CD1B-4065-82F8-46A677770A9E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9C1CB-DFE4-46CB-A1D6-972665560F6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24364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08DA7-CD1B-4065-82F8-46A677770A9E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9C1CB-DFE4-46CB-A1D6-972665560F6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783648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08DA7-CD1B-4065-82F8-46A677770A9E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9C1CB-DFE4-46CB-A1D6-972665560F6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97728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08DA7-CD1B-4065-82F8-46A677770A9E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9C1CB-DFE4-46CB-A1D6-972665560F6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15412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08DA7-CD1B-4065-82F8-46A677770A9E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9C1CB-DFE4-46CB-A1D6-972665560F6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64690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08DA7-CD1B-4065-82F8-46A677770A9E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9C1CB-DFE4-46CB-A1D6-972665560F6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39990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08DA7-CD1B-4065-82F8-46A677770A9E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9C1CB-DFE4-46CB-A1D6-972665560F6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67780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08DA7-CD1B-4065-82F8-46A677770A9E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9C1CB-DFE4-46CB-A1D6-972665560F6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689978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08DA7-CD1B-4065-82F8-46A677770A9E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69C1CB-DFE4-46CB-A1D6-972665560F6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58661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108DA7-CD1B-4065-82F8-46A677770A9E}" type="datetimeFigureOut">
              <a:rPr lang="tr-TR" smtClean="0"/>
              <a:t>21.03.2021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69C1CB-DFE4-46CB-A1D6-972665560F65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86498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9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e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emf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011237"/>
          </a:xfrm>
        </p:spPr>
        <p:txBody>
          <a:bodyPr/>
          <a:lstStyle/>
          <a:p>
            <a:r>
              <a:rPr lang="tr-TR" dirty="0"/>
              <a:t>Manyetik Alan Kaynakları</a:t>
            </a:r>
          </a:p>
        </p:txBody>
      </p:sp>
      <p:sp>
        <p:nvSpPr>
          <p:cNvPr id="4" name="Alt Başlık 2"/>
          <p:cNvSpPr>
            <a:spLocks noGrp="1"/>
          </p:cNvSpPr>
          <p:nvPr>
            <p:ph type="subTitle" idx="1"/>
          </p:nvPr>
        </p:nvSpPr>
        <p:spPr>
          <a:xfrm>
            <a:off x="1690255" y="5202238"/>
            <a:ext cx="9144000" cy="1655762"/>
          </a:xfrm>
        </p:spPr>
        <p:txBody>
          <a:bodyPr>
            <a:normAutofit/>
          </a:bodyPr>
          <a:lstStyle/>
          <a:p>
            <a:r>
              <a:rPr lang="tr-TR" sz="4000" dirty="0" smtClean="0"/>
              <a:t>DOÇ. DR. MEHMET BATI</a:t>
            </a:r>
            <a:endParaRPr lang="tr-TR" sz="4000" dirty="0"/>
          </a:p>
        </p:txBody>
      </p:sp>
    </p:spTree>
    <p:extLst>
      <p:ext uri="{BB962C8B-B14F-4D97-AF65-F5344CB8AC3E}">
        <p14:creationId xmlns:p14="http://schemas.microsoft.com/office/powerpoint/2010/main" val="23511028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45070" cy="5749636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9527" y="5471646"/>
            <a:ext cx="2429599" cy="1286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949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654" y="124690"/>
            <a:ext cx="10972801" cy="6262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381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964" y="0"/>
            <a:ext cx="9220983" cy="6691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043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5422" y="190788"/>
            <a:ext cx="9115777" cy="6507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6751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3976" y="987056"/>
            <a:ext cx="3578024" cy="4316864"/>
          </a:xfrm>
          <a:prstGeom prst="rect">
            <a:avLst/>
          </a:prstGeom>
        </p:spPr>
      </p:pic>
      <p:pic>
        <p:nvPicPr>
          <p:cNvPr id="5" name="İçerik Yer Tutucusu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95969" y="987056"/>
            <a:ext cx="7850825" cy="4351338"/>
          </a:xfrm>
          <a:prstGeom prst="rect">
            <a:avLst/>
          </a:prstGeom>
        </p:spPr>
      </p:pic>
      <p:sp>
        <p:nvSpPr>
          <p:cNvPr id="6" name="Metin kutusu 5"/>
          <p:cNvSpPr txBox="1"/>
          <p:nvPr/>
        </p:nvSpPr>
        <p:spPr>
          <a:xfrm>
            <a:off x="895969" y="401782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Örnek: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2388012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 rotWithShape="1">
          <a:blip r:embed="rId2"/>
          <a:srcRect l="26807" t="12086" r="4020" b="40384"/>
          <a:stretch/>
        </p:blipFill>
        <p:spPr>
          <a:xfrm>
            <a:off x="2781300" y="526472"/>
            <a:ext cx="7193972" cy="587263"/>
          </a:xfrm>
          <a:prstGeom prst="rect">
            <a:avLst/>
          </a:prstGeom>
        </p:spPr>
      </p:pic>
      <p:pic>
        <p:nvPicPr>
          <p:cNvPr id="2" name="Resim 1"/>
          <p:cNvPicPr>
            <a:picLocks noChangeAspect="1"/>
          </p:cNvPicPr>
          <p:nvPr/>
        </p:nvPicPr>
        <p:blipFill rotWithShape="1">
          <a:blip r:embed="rId3"/>
          <a:srcRect t="-483" r="9530" b="-1"/>
          <a:stretch/>
        </p:blipFill>
        <p:spPr>
          <a:xfrm>
            <a:off x="6899564" y="1773382"/>
            <a:ext cx="5112327" cy="3303468"/>
          </a:xfrm>
          <a:prstGeom prst="rect">
            <a:avLst/>
          </a:prstGeom>
        </p:spPr>
      </p:pic>
      <p:pic>
        <p:nvPicPr>
          <p:cNvPr id="7" name="İçerik Yer Tutucusu 6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308744" y="1330036"/>
            <a:ext cx="3740875" cy="886691"/>
          </a:xfrm>
          <a:prstGeom prst="rect">
            <a:avLst/>
          </a:prstGeom>
        </p:spPr>
      </p:pic>
      <p:pic>
        <p:nvPicPr>
          <p:cNvPr id="8" name="Resim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8744" y="2433028"/>
            <a:ext cx="6389881" cy="3710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536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442" y="110837"/>
            <a:ext cx="77629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814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090" t="38264" r="368"/>
          <a:stretch/>
        </p:blipFill>
        <p:spPr>
          <a:xfrm>
            <a:off x="207819" y="0"/>
            <a:ext cx="6835338" cy="2680765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8180" y="-166255"/>
            <a:ext cx="4292474" cy="3519054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 rotWithShape="1">
          <a:blip r:embed="rId4"/>
          <a:srcRect l="4271" t="1710" b="-1"/>
          <a:stretch/>
        </p:blipFill>
        <p:spPr>
          <a:xfrm>
            <a:off x="-37985" y="3352799"/>
            <a:ext cx="9272039" cy="3270025"/>
          </a:xfrm>
          <a:prstGeom prst="rect">
            <a:avLst/>
          </a:prstGeom>
        </p:spPr>
      </p:pic>
      <p:pic>
        <p:nvPicPr>
          <p:cNvPr id="7" name="Resim 6"/>
          <p:cNvPicPr>
            <a:picLocks noChangeAspect="1"/>
          </p:cNvPicPr>
          <p:nvPr/>
        </p:nvPicPr>
        <p:blipFill rotWithShape="1">
          <a:blip r:embed="rId5"/>
          <a:srcRect l="57299" t="67596" r="11110" b="5416"/>
          <a:stretch/>
        </p:blipFill>
        <p:spPr>
          <a:xfrm>
            <a:off x="9884354" y="3352799"/>
            <a:ext cx="1752600" cy="1911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358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96982"/>
            <a:ext cx="12223317" cy="6442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153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5" name="İçerik Yer Tutucus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80459"/>
            <a:ext cx="12283660" cy="2814489"/>
          </a:xfrm>
          <a:prstGeom prst="rect">
            <a:avLst/>
          </a:prstGeom>
        </p:spPr>
      </p:pic>
      <p:sp>
        <p:nvSpPr>
          <p:cNvPr id="7" name="Metin kutusu 6"/>
          <p:cNvSpPr txBox="1"/>
          <p:nvPr/>
        </p:nvSpPr>
        <p:spPr>
          <a:xfrm>
            <a:off x="187036" y="2994948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 smtClean="0"/>
              <a:t>Örnek:</a:t>
            </a:r>
            <a:endParaRPr lang="tr-TR" dirty="0"/>
          </a:p>
        </p:txBody>
      </p:sp>
      <p:pic>
        <p:nvPicPr>
          <p:cNvPr id="8" name="Resim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434" y="3364280"/>
            <a:ext cx="2485592" cy="2773721"/>
          </a:xfrm>
          <a:prstGeom prst="rect">
            <a:avLst/>
          </a:prstGeom>
        </p:spPr>
      </p:pic>
      <p:pic>
        <p:nvPicPr>
          <p:cNvPr id="9" name="Resim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3236" y="3632201"/>
            <a:ext cx="2159576" cy="719858"/>
          </a:xfrm>
          <a:prstGeom prst="rect">
            <a:avLst/>
          </a:prstGeom>
        </p:spPr>
      </p:pic>
      <p:pic>
        <p:nvPicPr>
          <p:cNvPr id="10" name="Resim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0218" y="4879196"/>
            <a:ext cx="6149428" cy="88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871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2410" y="928688"/>
            <a:ext cx="11326077" cy="2782258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410" y="4028735"/>
            <a:ext cx="11240287" cy="1554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195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982" y="156367"/>
            <a:ext cx="9268691" cy="6924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9023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7117" y="123713"/>
            <a:ext cx="9896192" cy="6734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6653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6" name="Resi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304800"/>
            <a:ext cx="12192000" cy="7170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689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2716" y="42823"/>
            <a:ext cx="3523793" cy="3017782"/>
          </a:xfrm>
          <a:prstGeom prst="rect">
            <a:avLst/>
          </a:prstGeom>
        </p:spPr>
      </p:pic>
      <p:pic>
        <p:nvPicPr>
          <p:cNvPr id="5" name="İçerik Yer Tutucusu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8012" y="3248437"/>
            <a:ext cx="10515600" cy="2475532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2326" y="362737"/>
            <a:ext cx="3009467" cy="2377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28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69819" y="0"/>
            <a:ext cx="10487890" cy="7021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890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42102"/>
            <a:ext cx="6906490" cy="4351338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2087" y="135370"/>
            <a:ext cx="5346738" cy="1898197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 rotWithShape="1">
          <a:blip r:embed="rId4"/>
          <a:srcRect b="21973"/>
          <a:stretch/>
        </p:blipFill>
        <p:spPr>
          <a:xfrm>
            <a:off x="277482" y="3920837"/>
            <a:ext cx="11401343" cy="2535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258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900" b="2914"/>
          <a:stretch/>
        </p:blipFill>
        <p:spPr>
          <a:xfrm rot="165318">
            <a:off x="640449" y="561299"/>
            <a:ext cx="8263502" cy="422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700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0"/>
            <a:ext cx="5735781" cy="5209309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5782" y="4161"/>
            <a:ext cx="5929745" cy="685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573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8546" y="-221673"/>
            <a:ext cx="11429999" cy="4573011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 rotWithShape="1">
          <a:blip r:embed="rId3"/>
          <a:srcRect l="6116" t="15635" r="5549" b="13850"/>
          <a:stretch/>
        </p:blipFill>
        <p:spPr>
          <a:xfrm>
            <a:off x="138546" y="4150736"/>
            <a:ext cx="10979727" cy="3061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42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613" r="198" b="9472"/>
          <a:stretch/>
        </p:blipFill>
        <p:spPr>
          <a:xfrm>
            <a:off x="464128" y="365125"/>
            <a:ext cx="10494818" cy="1704110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 rotWithShape="1">
          <a:blip r:embed="rId3"/>
          <a:srcRect l="14968" t="6796" r="15124"/>
          <a:stretch/>
        </p:blipFill>
        <p:spPr>
          <a:xfrm>
            <a:off x="5514109" y="2536583"/>
            <a:ext cx="6276110" cy="2478665"/>
          </a:xfrm>
          <a:prstGeom prst="rect">
            <a:avLst/>
          </a:prstGeom>
        </p:spPr>
      </p:pic>
      <p:pic>
        <p:nvPicPr>
          <p:cNvPr id="7" name="Resi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1089" y="5163942"/>
            <a:ext cx="2830656" cy="1285419"/>
          </a:xfrm>
          <a:prstGeom prst="rect">
            <a:avLst/>
          </a:prstGeom>
        </p:spPr>
      </p:pic>
      <p:pic>
        <p:nvPicPr>
          <p:cNvPr id="8" name="Resim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128" y="2069235"/>
            <a:ext cx="3704491" cy="402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896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9762" y="135493"/>
            <a:ext cx="11134997" cy="6583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6923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6031841" cy="6691745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 rotWithShape="1">
          <a:blip r:embed="rId3"/>
          <a:srcRect r="4948" b="5869"/>
          <a:stretch/>
        </p:blipFill>
        <p:spPr>
          <a:xfrm>
            <a:off x="5921005" y="0"/>
            <a:ext cx="5855360" cy="577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586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037" y="0"/>
            <a:ext cx="9012381" cy="7039241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 rotWithShape="1">
          <a:blip r:embed="rId3"/>
          <a:srcRect l="11460" t="7708" r="7647" b="5409"/>
          <a:stretch/>
        </p:blipFill>
        <p:spPr>
          <a:xfrm>
            <a:off x="8875848" y="3519620"/>
            <a:ext cx="3316152" cy="3103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911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373269" cy="6761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899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8036" y="0"/>
            <a:ext cx="108692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005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509" y="0"/>
            <a:ext cx="11582400" cy="6983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767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3236" y="69706"/>
            <a:ext cx="11125199" cy="7184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17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5860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734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1532" y="105465"/>
            <a:ext cx="9382177" cy="675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924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0915" y="268142"/>
            <a:ext cx="9056030" cy="6358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68266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3013" y="253067"/>
            <a:ext cx="9338295" cy="6604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201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Resi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107" y="2016919"/>
            <a:ext cx="3765825" cy="1193800"/>
          </a:xfrm>
          <a:prstGeom prst="rect">
            <a:avLst/>
          </a:prstGeom>
        </p:spPr>
      </p:pic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204142" y="-941965"/>
            <a:ext cx="9144000" cy="2387600"/>
          </a:xfrm>
        </p:spPr>
        <p:txBody>
          <a:bodyPr/>
          <a:lstStyle/>
          <a:p>
            <a:r>
              <a:rPr lang="tr-TR" dirty="0" smtClean="0"/>
              <a:t>Manyetik Alan Kaynakları</a:t>
            </a:r>
            <a:endParaRPr lang="tr-TR" dirty="0"/>
          </a:p>
        </p:txBody>
      </p:sp>
      <p:pic>
        <p:nvPicPr>
          <p:cNvPr id="4" name="Resi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619" y="4924428"/>
            <a:ext cx="6575710" cy="866772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434" y="3491090"/>
            <a:ext cx="8769926" cy="1140337"/>
          </a:xfrm>
          <a:prstGeom prst="rect">
            <a:avLst/>
          </a:prstGeom>
        </p:spPr>
      </p:pic>
      <p:sp>
        <p:nvSpPr>
          <p:cNvPr id="7" name="Dikdörtgen 6"/>
          <p:cNvSpPr/>
          <p:nvPr/>
        </p:nvSpPr>
        <p:spPr>
          <a:xfrm>
            <a:off x="4401932" y="2429153"/>
            <a:ext cx="20250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r-TR" dirty="0" err="1" smtClean="0"/>
              <a:t>Biot</a:t>
            </a:r>
            <a:r>
              <a:rPr lang="tr-TR" dirty="0" smtClean="0"/>
              <a:t>–</a:t>
            </a:r>
            <a:r>
              <a:rPr lang="tr-TR" dirty="0" err="1" smtClean="0"/>
              <a:t>Savart</a:t>
            </a:r>
            <a:r>
              <a:rPr lang="tr-TR" dirty="0" smtClean="0"/>
              <a:t> Kanunu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511848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0848" y="0"/>
            <a:ext cx="9931733" cy="6874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9197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7874" y="135371"/>
            <a:ext cx="10289508" cy="6579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8156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1945" y="878107"/>
            <a:ext cx="10515600" cy="3149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465830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2657"/>
          <a:stretch/>
        </p:blipFill>
        <p:spPr>
          <a:xfrm>
            <a:off x="1125395" y="211626"/>
            <a:ext cx="8628206" cy="6507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31230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3026" y="135369"/>
            <a:ext cx="9778610" cy="6542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1824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7818" y="190789"/>
            <a:ext cx="9395282" cy="6445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93977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2059" y="190788"/>
            <a:ext cx="9488632" cy="6567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63149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1133" y="140723"/>
            <a:ext cx="10034576" cy="6717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8749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79863" y="1092819"/>
            <a:ext cx="10662424" cy="5597100"/>
          </a:xfrm>
        </p:spPr>
        <p:txBody>
          <a:bodyPr>
            <a:normAutofit fontScale="85000" lnSpcReduction="20000"/>
          </a:bodyPr>
          <a:lstStyle/>
          <a:p>
            <a:r>
              <a:rPr lang="tr-TR" dirty="0" smtClean="0"/>
              <a:t>Üniversiteler için FİZİK, Cilt-I,II, 3. Baskı,  Bekir KARAOĞLU, Seçkin Yayıncılık, Ankara, 2015.</a:t>
            </a:r>
          </a:p>
          <a:p>
            <a:r>
              <a:rPr lang="tr-TR" dirty="0" smtClean="0"/>
              <a:t>Fen ve Mühendislik için FİZİK, Cilt I, II, R. A. </a:t>
            </a:r>
            <a:r>
              <a:rPr lang="tr-TR" dirty="0" err="1" smtClean="0"/>
              <a:t>Serway</a:t>
            </a:r>
            <a:r>
              <a:rPr lang="tr-TR" dirty="0" smtClean="0"/>
              <a:t>, R. J. </a:t>
            </a:r>
            <a:r>
              <a:rPr lang="tr-TR" dirty="0" err="1" smtClean="0"/>
              <a:t>Beichner</a:t>
            </a:r>
            <a:r>
              <a:rPr lang="tr-TR" dirty="0" smtClean="0"/>
              <a:t>, Çeviri: K. </a:t>
            </a:r>
            <a:r>
              <a:rPr lang="tr-TR" dirty="0" err="1" smtClean="0"/>
              <a:t>Çolakoğu</a:t>
            </a:r>
            <a:r>
              <a:rPr lang="tr-TR" dirty="0" smtClean="0"/>
              <a:t> (Ed.),  </a:t>
            </a:r>
            <a:r>
              <a:rPr lang="tr-TR" dirty="0" err="1" smtClean="0"/>
              <a:t>Palme</a:t>
            </a:r>
            <a:r>
              <a:rPr lang="tr-TR" dirty="0" smtClean="0"/>
              <a:t> Yayıncılık, Ankara, 2012.</a:t>
            </a:r>
          </a:p>
          <a:p>
            <a:r>
              <a:rPr lang="tr-TR" dirty="0" err="1" smtClean="0"/>
              <a:t>Sears</a:t>
            </a:r>
            <a:r>
              <a:rPr lang="tr-TR" dirty="0" smtClean="0"/>
              <a:t> ve </a:t>
            </a:r>
            <a:r>
              <a:rPr lang="tr-TR" dirty="0" err="1" smtClean="0"/>
              <a:t>Zemansky’nin</a:t>
            </a:r>
            <a:r>
              <a:rPr lang="tr-TR" dirty="0" smtClean="0"/>
              <a:t> ÜNİVERSİTE FİZİĞİ, 12. Baskı, Cilt 1-2, H.D. </a:t>
            </a:r>
            <a:r>
              <a:rPr lang="tr-TR" dirty="0" err="1" smtClean="0"/>
              <a:t>Young</a:t>
            </a:r>
            <a:r>
              <a:rPr lang="tr-TR" dirty="0" smtClean="0"/>
              <a:t>, R.A. </a:t>
            </a:r>
            <a:r>
              <a:rPr lang="tr-TR" dirty="0" err="1" smtClean="0"/>
              <a:t>Freedman</a:t>
            </a:r>
            <a:r>
              <a:rPr lang="tr-TR" dirty="0" smtClean="0"/>
              <a:t>, Çeviri: H. Ünlü (Ed.), </a:t>
            </a:r>
            <a:r>
              <a:rPr lang="tr-TR" dirty="0" err="1" smtClean="0"/>
              <a:t>Pearson</a:t>
            </a:r>
            <a:r>
              <a:rPr lang="tr-TR" dirty="0" smtClean="0"/>
              <a:t> </a:t>
            </a:r>
            <a:r>
              <a:rPr lang="tr-TR" dirty="0" err="1" smtClean="0"/>
              <a:t>Education</a:t>
            </a:r>
            <a:r>
              <a:rPr lang="tr-TR" dirty="0" smtClean="0"/>
              <a:t> Yayıncılık Ltd. Şti, Aralık-2009.</a:t>
            </a:r>
          </a:p>
          <a:p>
            <a:r>
              <a:rPr lang="tr-TR" dirty="0" smtClean="0"/>
              <a:t>Fiziğin Temelleri, David </a:t>
            </a:r>
            <a:r>
              <a:rPr lang="tr-TR" dirty="0" err="1" smtClean="0"/>
              <a:t>Halliday</a:t>
            </a:r>
            <a:r>
              <a:rPr lang="tr-TR" dirty="0" smtClean="0"/>
              <a:t>, Robert </a:t>
            </a:r>
            <a:r>
              <a:rPr lang="tr-TR" dirty="0" err="1" smtClean="0"/>
              <a:t>Resnick</a:t>
            </a:r>
            <a:r>
              <a:rPr lang="tr-TR" dirty="0" smtClean="0"/>
              <a:t>, </a:t>
            </a:r>
            <a:r>
              <a:rPr lang="tr-TR" dirty="0" err="1" smtClean="0"/>
              <a:t>Jearl</a:t>
            </a:r>
            <a:r>
              <a:rPr lang="tr-TR" dirty="0" smtClean="0"/>
              <a:t> </a:t>
            </a:r>
            <a:r>
              <a:rPr lang="tr-TR" dirty="0" err="1" smtClean="0"/>
              <a:t>Walker</a:t>
            </a:r>
            <a:r>
              <a:rPr lang="tr-TR" dirty="0" smtClean="0"/>
              <a:t>, Çeviri: Bülent Akınoğlu, Murat Alev, </a:t>
            </a:r>
            <a:r>
              <a:rPr lang="tr-TR" dirty="0" err="1" smtClean="0"/>
              <a:t>Palme</a:t>
            </a:r>
            <a:r>
              <a:rPr lang="tr-TR" dirty="0" smtClean="0"/>
              <a:t> Yayıncılık, Ankara.</a:t>
            </a:r>
          </a:p>
          <a:p>
            <a:r>
              <a:rPr lang="tr-TR" dirty="0" smtClean="0"/>
              <a:t>Üniversiteler için FİZİK-HIZLI ÇALIŞMA KİTABI (Konu Özetli Problem Çözümleri), 1. Baskı, Prof. Dr. Sedat ÖZSOY, Doç. Dr. Mehmet ERTAŞ, Birsen Yayıncılık, İstanbul, 2017.</a:t>
            </a:r>
          </a:p>
          <a:p>
            <a:r>
              <a:rPr lang="tr-TR" dirty="0" smtClean="0"/>
              <a:t>Temel Fizik, Cilt 1-2 Paul </a:t>
            </a:r>
            <a:r>
              <a:rPr lang="tr-TR" dirty="0" err="1" smtClean="0"/>
              <a:t>Fishbane</a:t>
            </a:r>
            <a:r>
              <a:rPr lang="tr-TR" dirty="0" smtClean="0"/>
              <a:t>, </a:t>
            </a:r>
            <a:r>
              <a:rPr lang="tr-TR" dirty="0" err="1" smtClean="0"/>
              <a:t>Stephen</a:t>
            </a:r>
            <a:r>
              <a:rPr lang="tr-TR" dirty="0" smtClean="0"/>
              <a:t> </a:t>
            </a:r>
            <a:r>
              <a:rPr lang="tr-TR" dirty="0" err="1" smtClean="0"/>
              <a:t>Gasiorowicz</a:t>
            </a:r>
            <a:r>
              <a:rPr lang="tr-TR" dirty="0" smtClean="0"/>
              <a:t>, </a:t>
            </a:r>
            <a:r>
              <a:rPr lang="tr-TR" dirty="0" err="1" smtClean="0"/>
              <a:t>Stephen</a:t>
            </a:r>
            <a:r>
              <a:rPr lang="tr-TR" dirty="0" smtClean="0"/>
              <a:t> </a:t>
            </a:r>
            <a:r>
              <a:rPr lang="tr-TR" dirty="0" err="1" smtClean="0"/>
              <a:t>Thorton</a:t>
            </a:r>
            <a:r>
              <a:rPr lang="tr-TR" dirty="0" smtClean="0"/>
              <a:t>, Çeviri: Cengiz Yalçın, Arkadaş yayın evi.</a:t>
            </a:r>
          </a:p>
          <a:p>
            <a:r>
              <a:rPr lang="tr-TR" dirty="0" smtClean="0"/>
              <a:t>Fen Bilimcileri ve Mühendisler için Fizik, D.G. </a:t>
            </a:r>
            <a:r>
              <a:rPr lang="tr-TR" dirty="0" err="1" smtClean="0"/>
              <a:t>Giancoli</a:t>
            </a:r>
            <a:r>
              <a:rPr lang="tr-TR" dirty="0" smtClean="0"/>
              <a:t> (Çeviri Editörü: Prof. Dr. Gülsen </a:t>
            </a:r>
            <a:r>
              <a:rPr lang="tr-TR" dirty="0" err="1" smtClean="0"/>
              <a:t>Önengüt</a:t>
            </a:r>
            <a:r>
              <a:rPr lang="tr-TR" dirty="0" smtClean="0"/>
              <a:t>), 4.Baskı, Akademi Yayıncılık 2009, Ankara.</a:t>
            </a:r>
          </a:p>
          <a:p>
            <a:r>
              <a:rPr lang="tr-TR" dirty="0" smtClean="0"/>
              <a:t>Mustafa POLAT, Leyla TATAR YILDIRIM Genel Fizik Ders Notları</a:t>
            </a:r>
          </a:p>
          <a:p>
            <a:r>
              <a:rPr lang="tr-TR" dirty="0" smtClean="0"/>
              <a:t>Diğer lisans düzeyinde İngilizce ders kitapları.</a:t>
            </a:r>
          </a:p>
          <a:p>
            <a:endParaRPr lang="tr-TR" dirty="0"/>
          </a:p>
        </p:txBody>
      </p:sp>
      <p:sp>
        <p:nvSpPr>
          <p:cNvPr id="4" name="Dikdörtgen 3"/>
          <p:cNvSpPr/>
          <p:nvPr/>
        </p:nvSpPr>
        <p:spPr>
          <a:xfrm>
            <a:off x="3917214" y="169489"/>
            <a:ext cx="29079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tr-TR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Kaynaklar</a:t>
            </a:r>
            <a:endParaRPr lang="tr-T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39480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7356"/>
            <a:ext cx="11069782" cy="3596118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7897" y="3433478"/>
            <a:ext cx="8084759" cy="3285977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2182" y="3020002"/>
            <a:ext cx="4614304" cy="1882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230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382" y="440171"/>
            <a:ext cx="1111134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276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095018" cy="7024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75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835" y="0"/>
            <a:ext cx="11776365" cy="6958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584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İçerik Yer Tutucus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4614" y="90055"/>
            <a:ext cx="9387386" cy="6858000"/>
          </a:xfrm>
          <a:prstGeom prst="rect">
            <a:avLst/>
          </a:prstGeom>
        </p:spPr>
      </p:pic>
      <p:pic>
        <p:nvPicPr>
          <p:cNvPr id="4" name="Resi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26472" y="0"/>
            <a:ext cx="3165528" cy="311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0176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494</TotalTime>
  <Words>245</Words>
  <Application>Microsoft Office PowerPoint</Application>
  <PresentationFormat>Geniş ekran</PresentationFormat>
  <Paragraphs>16</Paragraphs>
  <Slides>48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48</vt:i4>
      </vt:variant>
    </vt:vector>
  </HeadingPairs>
  <TitlesOfParts>
    <vt:vector size="52" baseType="lpstr">
      <vt:lpstr>Arial</vt:lpstr>
      <vt:lpstr>Calibri</vt:lpstr>
      <vt:lpstr>Calibri Light</vt:lpstr>
      <vt:lpstr>Office Teması</vt:lpstr>
      <vt:lpstr>Manyetik Alan Kaynakları</vt:lpstr>
      <vt:lpstr>PowerPoint Sunusu</vt:lpstr>
      <vt:lpstr>PowerPoint Sunusu</vt:lpstr>
      <vt:lpstr>Manyetik Alan Kaynakları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mehmet batı</dc:creator>
  <cp:lastModifiedBy>mehmet batı</cp:lastModifiedBy>
  <cp:revision>17</cp:revision>
  <dcterms:created xsi:type="dcterms:W3CDTF">2020-04-24T12:00:46Z</dcterms:created>
  <dcterms:modified xsi:type="dcterms:W3CDTF">2021-03-21T11:27:02Z</dcterms:modified>
</cp:coreProperties>
</file>

<file path=docProps/thumbnail.jpeg>
</file>